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</p:sldMasterIdLst>
  <p:notesMasterIdLst>
    <p:notesMasterId r:id="rId34"/>
  </p:notesMasterIdLst>
  <p:handoutMasterIdLst>
    <p:handoutMasterId r:id="rId35"/>
  </p:handoutMasterIdLst>
  <p:sldIdLst>
    <p:sldId id="276" r:id="rId7"/>
    <p:sldId id="288" r:id="rId8"/>
    <p:sldId id="260" r:id="rId9"/>
    <p:sldId id="275" r:id="rId10"/>
    <p:sldId id="273" r:id="rId11"/>
    <p:sldId id="283" r:id="rId12"/>
    <p:sldId id="286" r:id="rId13"/>
    <p:sldId id="278" r:id="rId14"/>
    <p:sldId id="280" r:id="rId15"/>
    <p:sldId id="279" r:id="rId16"/>
    <p:sldId id="287" r:id="rId17"/>
    <p:sldId id="266" r:id="rId18"/>
    <p:sldId id="291" r:id="rId19"/>
    <p:sldId id="293" r:id="rId20"/>
    <p:sldId id="294" r:id="rId21"/>
    <p:sldId id="295" r:id="rId22"/>
    <p:sldId id="296" r:id="rId23"/>
    <p:sldId id="298" r:id="rId24"/>
    <p:sldId id="297" r:id="rId25"/>
    <p:sldId id="290" r:id="rId26"/>
    <p:sldId id="299" r:id="rId27"/>
    <p:sldId id="300" r:id="rId28"/>
    <p:sldId id="301" r:id="rId29"/>
    <p:sldId id="302" r:id="rId30"/>
    <p:sldId id="304" r:id="rId31"/>
    <p:sldId id="303" r:id="rId32"/>
    <p:sldId id="261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260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F4C56A-F784-4465-B075-68665CFC78CC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2C24B55-8246-43AF-8EC4-0215BCA55CD7}">
      <dgm:prSet custT="1"/>
      <dgm:spPr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1600" dirty="0" smtClean="0"/>
            <a:t>Full Research Project (CARES: Colorectal Cancer Screening) </a:t>
          </a:r>
        </a:p>
        <a:p>
          <a:r>
            <a:rPr lang="en-US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 years</a:t>
          </a:r>
        </a:p>
        <a:p>
          <a:r>
            <a:rPr lang="en-US" sz="1600" dirty="0" smtClean="0"/>
            <a:t>(C. Gwede/C. Meade)</a:t>
          </a:r>
        </a:p>
      </dgm:t>
    </dgm:pt>
    <dgm:pt modelId="{51726A25-A44A-49AC-A734-2E552D290A38}" type="parTrans" cxnId="{CBCD3A6D-9245-40BC-924A-1BA25DB672B3}">
      <dgm:prSet/>
      <dgm:spPr/>
      <dgm:t>
        <a:bodyPr/>
        <a:lstStyle/>
        <a:p>
          <a:endParaRPr lang="en-US"/>
        </a:p>
      </dgm:t>
    </dgm:pt>
    <dgm:pt modelId="{5D413901-94F4-4B16-A0DC-1F4EC3A6DB6A}" type="sibTrans" cxnId="{CBCD3A6D-9245-40BC-924A-1BA25DB672B3}">
      <dgm:prSet/>
      <dgm:spPr/>
      <dgm:t>
        <a:bodyPr/>
        <a:lstStyle/>
        <a:p>
          <a:endParaRPr lang="en-US"/>
        </a:p>
      </dgm:t>
    </dgm:pt>
    <dgm:pt modelId="{E81B8746-29D3-4B38-88F7-8701D3F11F58}">
      <dgm:prSet custT="1"/>
      <dgm:spPr>
        <a:ln>
          <a:solidFill>
            <a:schemeClr val="tx2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r>
            <a:rPr lang="en-US" sz="1400" dirty="0" smtClean="0"/>
            <a:t>Phase I (year 1):</a:t>
          </a:r>
        </a:p>
      </dgm:t>
    </dgm:pt>
    <dgm:pt modelId="{18B45CAC-71F1-4223-BDA1-A7A60139E641}" type="parTrans" cxnId="{2D8717B7-F293-4D20-904A-BC8BE72D2460}">
      <dgm:prSet/>
      <dgm:spPr/>
      <dgm:t>
        <a:bodyPr/>
        <a:lstStyle/>
        <a:p>
          <a:endParaRPr lang="en-US"/>
        </a:p>
      </dgm:t>
    </dgm:pt>
    <dgm:pt modelId="{9E02B836-E605-4739-83E4-ADDF5BA0CBB4}" type="sibTrans" cxnId="{2D8717B7-F293-4D20-904A-BC8BE72D2460}">
      <dgm:prSet/>
      <dgm:spPr/>
      <dgm:t>
        <a:bodyPr/>
        <a:lstStyle/>
        <a:p>
          <a:endParaRPr lang="en-US"/>
        </a:p>
      </dgm:t>
    </dgm:pt>
    <dgm:pt modelId="{48FFA2FD-211C-4B74-9C01-63198F4DEC99}">
      <dgm:prSet custT="1"/>
      <dgm:spPr>
        <a:ln>
          <a:solidFill>
            <a:schemeClr val="tx2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r>
            <a:rPr lang="en-US" sz="1400" dirty="0" smtClean="0"/>
            <a:t>Phase II (years 2-5):</a:t>
          </a:r>
        </a:p>
      </dgm:t>
    </dgm:pt>
    <dgm:pt modelId="{D07721F7-11DE-49CC-B3CB-8FC8A89DFEE3}" type="parTrans" cxnId="{4ED4DE1E-D639-437F-9F51-D807699CB705}">
      <dgm:prSet/>
      <dgm:spPr/>
      <dgm:t>
        <a:bodyPr/>
        <a:lstStyle/>
        <a:p>
          <a:endParaRPr lang="en-US"/>
        </a:p>
      </dgm:t>
    </dgm:pt>
    <dgm:pt modelId="{8CADC3EC-28FB-4994-BB61-4D1996BEC232}" type="sibTrans" cxnId="{4ED4DE1E-D639-437F-9F51-D807699CB705}">
      <dgm:prSet/>
      <dgm:spPr/>
      <dgm:t>
        <a:bodyPr/>
        <a:lstStyle/>
        <a:p>
          <a:endParaRPr lang="en-US"/>
        </a:p>
      </dgm:t>
    </dgm:pt>
    <dgm:pt modelId="{58D8EAD8-CAF4-4665-A1D4-C6776CA099C0}">
      <dgm:prSet custT="1"/>
      <dgm:spPr>
        <a:ln>
          <a:solidFill>
            <a:schemeClr val="tx2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r>
            <a:rPr lang="en-US" sz="1400" dirty="0" smtClean="0"/>
            <a:t>Formative/Development of (CARES) Intervention Tool Kit</a:t>
          </a:r>
        </a:p>
      </dgm:t>
    </dgm:pt>
    <dgm:pt modelId="{E6972427-8570-4BDE-897B-7BCA974B7A48}" type="parTrans" cxnId="{A2FE12FA-F27A-4385-815B-4D72E366F02A}">
      <dgm:prSet/>
      <dgm:spPr/>
      <dgm:t>
        <a:bodyPr/>
        <a:lstStyle/>
        <a:p>
          <a:endParaRPr lang="en-US"/>
        </a:p>
      </dgm:t>
    </dgm:pt>
    <dgm:pt modelId="{8C1AC1A5-FB42-4C15-BE28-70957CC7B29A}" type="sibTrans" cxnId="{A2FE12FA-F27A-4385-815B-4D72E366F02A}">
      <dgm:prSet/>
      <dgm:spPr/>
      <dgm:t>
        <a:bodyPr/>
        <a:lstStyle/>
        <a:p>
          <a:endParaRPr lang="en-US"/>
        </a:p>
      </dgm:t>
    </dgm:pt>
    <dgm:pt modelId="{1E750114-3B87-481B-9B5F-8D2002B36EC5}">
      <dgm:prSet custT="1"/>
      <dgm:spPr>
        <a:ln>
          <a:solidFill>
            <a:schemeClr val="tx2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r>
            <a:rPr lang="en-US" sz="1400" dirty="0" smtClean="0"/>
            <a:t>Randomized Controlled Trial (RCT)/Efficacy</a:t>
          </a:r>
        </a:p>
      </dgm:t>
    </dgm:pt>
    <dgm:pt modelId="{81D67AAD-EEB3-4BF4-A16D-A4F1859DFDB2}" type="parTrans" cxnId="{C9080C67-2007-4519-B136-3B1500553568}">
      <dgm:prSet/>
      <dgm:spPr/>
      <dgm:t>
        <a:bodyPr/>
        <a:lstStyle/>
        <a:p>
          <a:endParaRPr lang="en-US"/>
        </a:p>
      </dgm:t>
    </dgm:pt>
    <dgm:pt modelId="{2C9D0AF5-6272-4550-ABB6-6C993AE75587}" type="sibTrans" cxnId="{C9080C67-2007-4519-B136-3B1500553568}">
      <dgm:prSet/>
      <dgm:spPr/>
      <dgm:t>
        <a:bodyPr/>
        <a:lstStyle/>
        <a:p>
          <a:endParaRPr lang="en-US"/>
        </a:p>
      </dgm:t>
    </dgm:pt>
    <dgm:pt modelId="{3F10E5C7-F494-40E7-83B1-DEC3B7887F38}">
      <dgm:prSet custT="1"/>
      <dgm:spPr>
        <a:ln>
          <a:solidFill>
            <a:schemeClr val="tx2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endParaRPr lang="en-US" sz="1400" dirty="0" smtClean="0"/>
        </a:p>
      </dgm:t>
    </dgm:pt>
    <dgm:pt modelId="{8B08F734-EBF6-4CDF-92C8-EB8889300361}" type="parTrans" cxnId="{F580A8A5-E573-4036-8F55-4540A9BAA244}">
      <dgm:prSet/>
      <dgm:spPr/>
      <dgm:t>
        <a:bodyPr/>
        <a:lstStyle/>
        <a:p>
          <a:endParaRPr lang="en-US"/>
        </a:p>
      </dgm:t>
    </dgm:pt>
    <dgm:pt modelId="{DCDAC057-4E55-498C-A89A-B35185A2A1AE}" type="sibTrans" cxnId="{F580A8A5-E573-4036-8F55-4540A9BAA244}">
      <dgm:prSet/>
      <dgm:spPr/>
      <dgm:t>
        <a:bodyPr/>
        <a:lstStyle/>
        <a:p>
          <a:endParaRPr lang="en-US"/>
        </a:p>
      </dgm:t>
    </dgm:pt>
    <dgm:pt modelId="{3DF2815A-31F1-4571-A2B3-3100ECCE7A95}" type="pres">
      <dgm:prSet presAssocID="{EAF4C56A-F784-4465-B075-68665CFC78C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81D4673-42EF-461D-98D2-0EBF16451ED1}" type="pres">
      <dgm:prSet presAssocID="{F2C24B55-8246-43AF-8EC4-0215BCA55CD7}" presName="linNode" presStyleCnt="0"/>
      <dgm:spPr/>
    </dgm:pt>
    <dgm:pt modelId="{D6959ADE-4425-4446-86EF-774D202C73A8}" type="pres">
      <dgm:prSet presAssocID="{F2C24B55-8246-43AF-8EC4-0215BCA55CD7}" presName="parentShp" presStyleLbl="node1" presStyleIdx="0" presStyleCnt="1" custScaleX="59473" custScaleY="89753" custLinFactNeighborX="-2116" custLinFactNeighborY="-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0A9F10-6D75-4E17-8B91-FE3B689B283E}" type="pres">
      <dgm:prSet presAssocID="{F2C24B55-8246-43AF-8EC4-0215BCA55CD7}" presName="childShp" presStyleLbl="bgAccFollowNode1" presStyleIdx="0" presStyleCnt="1" custScaleX="99064" custScaleY="1000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080C67-2007-4519-B136-3B1500553568}" srcId="{48FFA2FD-211C-4B74-9C01-63198F4DEC99}" destId="{1E750114-3B87-481B-9B5F-8D2002B36EC5}" srcOrd="0" destOrd="0" parTransId="{81D67AAD-EEB3-4BF4-A16D-A4F1859DFDB2}" sibTransId="{2C9D0AF5-6272-4550-ABB6-6C993AE75587}"/>
    <dgm:cxn modelId="{F580A8A5-E573-4036-8F55-4540A9BAA244}" srcId="{F2C24B55-8246-43AF-8EC4-0215BCA55CD7}" destId="{3F10E5C7-F494-40E7-83B1-DEC3B7887F38}" srcOrd="1" destOrd="0" parTransId="{8B08F734-EBF6-4CDF-92C8-EB8889300361}" sibTransId="{DCDAC057-4E55-498C-A89A-B35185A2A1AE}"/>
    <dgm:cxn modelId="{A2FE12FA-F27A-4385-815B-4D72E366F02A}" srcId="{E81B8746-29D3-4B38-88F7-8701D3F11F58}" destId="{58D8EAD8-CAF4-4665-A1D4-C6776CA099C0}" srcOrd="0" destOrd="0" parTransId="{E6972427-8570-4BDE-897B-7BCA974B7A48}" sibTransId="{8C1AC1A5-FB42-4C15-BE28-70957CC7B29A}"/>
    <dgm:cxn modelId="{8E86B2DA-2F86-4417-A979-DF0C6CB16C07}" type="presOf" srcId="{1E750114-3B87-481B-9B5F-8D2002B36EC5}" destId="{180A9F10-6D75-4E17-8B91-FE3B689B283E}" srcOrd="0" destOrd="4" presId="urn:microsoft.com/office/officeart/2005/8/layout/vList6"/>
    <dgm:cxn modelId="{4ED4DE1E-D639-437F-9F51-D807699CB705}" srcId="{F2C24B55-8246-43AF-8EC4-0215BCA55CD7}" destId="{48FFA2FD-211C-4B74-9C01-63198F4DEC99}" srcOrd="2" destOrd="0" parTransId="{D07721F7-11DE-49CC-B3CB-8FC8A89DFEE3}" sibTransId="{8CADC3EC-28FB-4994-BB61-4D1996BEC232}"/>
    <dgm:cxn modelId="{4CAC9BF3-BAB5-49F4-8304-CE6E4AD00BC1}" type="presOf" srcId="{48FFA2FD-211C-4B74-9C01-63198F4DEC99}" destId="{180A9F10-6D75-4E17-8B91-FE3B689B283E}" srcOrd="0" destOrd="3" presId="urn:microsoft.com/office/officeart/2005/8/layout/vList6"/>
    <dgm:cxn modelId="{FDF040CD-2D64-4CF1-8394-9F10326D2E42}" type="presOf" srcId="{3F10E5C7-F494-40E7-83B1-DEC3B7887F38}" destId="{180A9F10-6D75-4E17-8B91-FE3B689B283E}" srcOrd="0" destOrd="2" presId="urn:microsoft.com/office/officeart/2005/8/layout/vList6"/>
    <dgm:cxn modelId="{607AD7D0-9D7A-4BE8-A9FF-713DD9A78AC4}" type="presOf" srcId="{58D8EAD8-CAF4-4665-A1D4-C6776CA099C0}" destId="{180A9F10-6D75-4E17-8B91-FE3B689B283E}" srcOrd="0" destOrd="1" presId="urn:microsoft.com/office/officeart/2005/8/layout/vList6"/>
    <dgm:cxn modelId="{CBCD3A6D-9245-40BC-924A-1BA25DB672B3}" srcId="{EAF4C56A-F784-4465-B075-68665CFC78CC}" destId="{F2C24B55-8246-43AF-8EC4-0215BCA55CD7}" srcOrd="0" destOrd="0" parTransId="{51726A25-A44A-49AC-A734-2E552D290A38}" sibTransId="{5D413901-94F4-4B16-A0DC-1F4EC3A6DB6A}"/>
    <dgm:cxn modelId="{2D8717B7-F293-4D20-904A-BC8BE72D2460}" srcId="{F2C24B55-8246-43AF-8EC4-0215BCA55CD7}" destId="{E81B8746-29D3-4B38-88F7-8701D3F11F58}" srcOrd="0" destOrd="0" parTransId="{18B45CAC-71F1-4223-BDA1-A7A60139E641}" sibTransId="{9E02B836-E605-4739-83E4-ADDF5BA0CBB4}"/>
    <dgm:cxn modelId="{0C2DE45C-3605-45D5-966A-ECC3179F32B5}" type="presOf" srcId="{EAF4C56A-F784-4465-B075-68665CFC78CC}" destId="{3DF2815A-31F1-4571-A2B3-3100ECCE7A95}" srcOrd="0" destOrd="0" presId="urn:microsoft.com/office/officeart/2005/8/layout/vList6"/>
    <dgm:cxn modelId="{101D98EC-41CE-4AC3-AEF9-5B0AC58EF5E9}" type="presOf" srcId="{F2C24B55-8246-43AF-8EC4-0215BCA55CD7}" destId="{D6959ADE-4425-4446-86EF-774D202C73A8}" srcOrd="0" destOrd="0" presId="urn:microsoft.com/office/officeart/2005/8/layout/vList6"/>
    <dgm:cxn modelId="{60E0FD42-6302-4037-ACE1-2203F0123A4C}" type="presOf" srcId="{E81B8746-29D3-4B38-88F7-8701D3F11F58}" destId="{180A9F10-6D75-4E17-8B91-FE3B689B283E}" srcOrd="0" destOrd="0" presId="urn:microsoft.com/office/officeart/2005/8/layout/vList6"/>
    <dgm:cxn modelId="{F07EF2EE-C304-4CD2-95D0-0C4BAB7F77E7}" type="presParOf" srcId="{3DF2815A-31F1-4571-A2B3-3100ECCE7A95}" destId="{781D4673-42EF-461D-98D2-0EBF16451ED1}" srcOrd="0" destOrd="0" presId="urn:microsoft.com/office/officeart/2005/8/layout/vList6"/>
    <dgm:cxn modelId="{0DC71031-1855-4B85-A2A9-B02A0AB4F30A}" type="presParOf" srcId="{781D4673-42EF-461D-98D2-0EBF16451ED1}" destId="{D6959ADE-4425-4446-86EF-774D202C73A8}" srcOrd="0" destOrd="0" presId="urn:microsoft.com/office/officeart/2005/8/layout/vList6"/>
    <dgm:cxn modelId="{E33FB1C4-199C-48E2-AA03-02BF1C4C4240}" type="presParOf" srcId="{781D4673-42EF-461D-98D2-0EBF16451ED1}" destId="{180A9F10-6D75-4E17-8B91-FE3B689B283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0A9F10-6D75-4E17-8B91-FE3B689B283E}">
      <dsp:nvSpPr>
        <dsp:cNvPr id="0" name=""/>
        <dsp:cNvSpPr/>
      </dsp:nvSpPr>
      <dsp:spPr>
        <a:xfrm>
          <a:off x="2183251" y="1300"/>
          <a:ext cx="4027056" cy="26643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40000"/>
              <a:lumOff val="6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Phase I (year 1):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Formative/Development of (CARES) Intervention Tool Kit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 smtClean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Phase II (years 2-5):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Randomized Controlled Trial (RCT)/Efficacy</a:t>
          </a:r>
        </a:p>
      </dsp:txBody>
      <dsp:txXfrm>
        <a:off x="2183251" y="334350"/>
        <a:ext cx="3027906" cy="1998299"/>
      </dsp:txXfrm>
    </dsp:sp>
    <dsp:sp modelId="{D6959ADE-4425-4446-86EF-774D202C73A8}">
      <dsp:nvSpPr>
        <dsp:cNvPr id="0" name=""/>
        <dsp:cNvSpPr/>
      </dsp:nvSpPr>
      <dsp:spPr>
        <a:xfrm>
          <a:off x="485473" y="137597"/>
          <a:ext cx="1611760" cy="23890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Full Research Project (CARES: Colorectal Cancer Screening)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 years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(C. Gwede/C. Meade)</a:t>
          </a:r>
        </a:p>
      </dsp:txBody>
      <dsp:txXfrm>
        <a:off x="564153" y="216277"/>
        <a:ext cx="1454400" cy="22316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2FA2534B-7BB3-4E3B-B5E4-A34DC289A4E1}" type="datetimeFigureOut">
              <a:rPr lang="en-US"/>
              <a:pPr>
                <a:defRPr/>
              </a:pPr>
              <a:t>1/19/2017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7E12BB0A-9703-40B1-BF83-8DCABD02DF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4016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BFAD87-3E37-4899-839F-A96EC67ABF21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AF3176-4889-4D54-87E9-17CCE1FD6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840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F3176-4889-4D54-87E9-17CCE1FD601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786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1/3 of cancer</a:t>
            </a:r>
            <a:r>
              <a:rPr lang="en-US" baseline="0" dirty="0" smtClean="0"/>
              <a:t> deaths could be prevented through healthy lifestyle behaviors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F3176-4889-4D54-87E9-17CCE1FD601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764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Define the target audience; Conduct target audience research; Develop a concept for the product; Develop content and visuals; and Pretest and revise draft materials</a:t>
            </a:r>
          </a:p>
          <a:p>
            <a:r>
              <a:rPr lang="en-US" dirty="0" smtClean="0"/>
              <a:t>Participants were recruited with the help of community partners and had to self identify as AA, Haitian, or Hispanic/Latino; speak and/or read English, Spanish, or Haitian Creole; and be adults 18 years or older.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F3176-4889-4D54-87E9-17CCE1FD601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111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MOF 4314 POWERPOINT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1806575"/>
            <a:ext cx="7239000" cy="147002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505200"/>
            <a:ext cx="6400800" cy="1752600"/>
          </a:xfrm>
        </p:spPr>
        <p:txBody>
          <a:bodyPr/>
          <a:lstStyle>
            <a:lvl1pPr marL="0" indent="0">
              <a:buFontTx/>
              <a:buNone/>
              <a:defRPr i="1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810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F1EA2-0EE3-41A0-B695-59D6501F57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26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E403C-3F42-4847-9493-6CACE11C97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047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274638"/>
            <a:ext cx="17335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274638"/>
            <a:ext cx="50482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947A8-1D6D-432D-AE3E-BA3C5172E3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687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98733-C2D2-43FD-8007-5C3A17B8FA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104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4F5EF-F800-4598-820B-04F08EC587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121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1600200"/>
            <a:ext cx="33909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1600200"/>
            <a:ext cx="33909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CE665-10FC-4005-ABA4-339A0DF361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223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4125D-E72B-41AD-8558-2E65AF9B26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40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97DD7-2E4E-47DC-AE50-BEC700277A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977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7537C-DB76-4B91-B32D-E65C97641D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245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71D17-EEED-42FF-92EC-92E3977483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212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1403E-4F14-48F8-9E7D-4DD3B879E3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366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MOF 4314 POWERPOINT-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274638"/>
            <a:ext cx="6934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1600200"/>
            <a:ext cx="69342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245225"/>
            <a:ext cx="1752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86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245225"/>
            <a:ext cx="1524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CF24215-EB7A-4F6D-B4DB-126EEB9F09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Khaliah.Fleming@moffitt.org" TargetMode="External"/><Relationship Id="rId7" Type="http://schemas.openxmlformats.org/officeDocument/2006/relationships/image" Target="../media/image2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hyperlink" Target="mailto:Venessa.RiveraColon@moffitt.or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1811338" y="990600"/>
            <a:ext cx="7239000" cy="1470025"/>
          </a:xfrm>
        </p:spPr>
        <p:txBody>
          <a:bodyPr/>
          <a:lstStyle/>
          <a:p>
            <a:pPr algn="ctr"/>
            <a:r>
              <a:rPr lang="en-US" sz="4000" dirty="0"/>
              <a:t>Developing Effective Community Health Education Outreach Programs for Adults with Low Health Literacy</a:t>
            </a:r>
            <a:endParaRPr lang="en-US" sz="4000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800600"/>
            <a:ext cx="7086600" cy="2057400"/>
          </a:xfrm>
        </p:spPr>
        <p:txBody>
          <a:bodyPr>
            <a:normAutofit fontScale="77500" lnSpcReduction="20000"/>
          </a:bodyPr>
          <a:lstStyle/>
          <a:p>
            <a:pPr algn="ctr">
              <a:defRPr/>
            </a:pPr>
            <a:r>
              <a:rPr lang="en-US" sz="2800" dirty="0" smtClean="0"/>
              <a:t>Khaliah Fleming, MPH,CHES</a:t>
            </a:r>
          </a:p>
          <a:p>
            <a:pPr algn="ctr">
              <a:defRPr/>
            </a:pPr>
            <a:r>
              <a:rPr lang="en-US" sz="2800" dirty="0" smtClean="0"/>
              <a:t>Venessa Rivera </a:t>
            </a:r>
            <a:r>
              <a:rPr lang="en-US" sz="2800" dirty="0" smtClean="0"/>
              <a:t>Colon, </a:t>
            </a:r>
            <a:r>
              <a:rPr lang="en-US" sz="2800" smtClean="0"/>
              <a:t>M.Ed</a:t>
            </a:r>
            <a:r>
              <a:rPr lang="en-US" sz="2800" dirty="0" smtClean="0"/>
              <a:t>, CCHW </a:t>
            </a:r>
            <a:endParaRPr lang="en-US" sz="2800" dirty="0" smtClean="0"/>
          </a:p>
          <a:p>
            <a:pPr algn="ctr">
              <a:defRPr/>
            </a:pPr>
            <a:r>
              <a:rPr lang="en-US" sz="2800" dirty="0" smtClean="0"/>
              <a:t>Tampa Bay Community Cancer Network</a:t>
            </a:r>
          </a:p>
          <a:p>
            <a:pPr algn="ctr">
              <a:defRPr/>
            </a:pPr>
            <a:r>
              <a:rPr lang="en-US" sz="2800" dirty="0" smtClean="0"/>
              <a:t>(TBCCN</a:t>
            </a:r>
            <a:r>
              <a:rPr lang="en-US" sz="2800" dirty="0" smtClean="0"/>
              <a:t>) &amp; Moffitt Program for Outreach Wellness Education and Resources (M-POWER) </a:t>
            </a:r>
            <a:endParaRPr lang="en-US" sz="2800" dirty="0" smtClean="0"/>
          </a:p>
          <a:p>
            <a:pPr algn="ctr">
              <a:defRPr/>
            </a:pPr>
            <a:r>
              <a:rPr lang="en-US" sz="2800" dirty="0" smtClean="0"/>
              <a:t>H. Lee Moffitt Cancer Center &amp; Research Institute</a:t>
            </a:r>
          </a:p>
          <a:p>
            <a:pPr algn="ctr">
              <a:defRPr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39240" y="304800"/>
            <a:ext cx="5313362" cy="136207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400" dirty="0" smtClean="0">
                <a:latin typeface="+mn-lt"/>
              </a:rPr>
              <a:t>TBCCN-CCER Specific 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Aims &amp; Research Design</a:t>
            </a: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817" y="31668"/>
            <a:ext cx="2054225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1446074"/>
            <a:ext cx="71628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Specific Aim 1: </a:t>
            </a:r>
            <a:r>
              <a:rPr lang="en-US" sz="1600" dirty="0" smtClean="0"/>
              <a:t>To modify and finalize a culturally appropriate low literacy CC patient education resource to specifically meet the learning needs of Hispanic women from a local farmworker community (Phase 1).</a:t>
            </a:r>
          </a:p>
          <a:p>
            <a:endParaRPr lang="en-US" sz="1600" dirty="0"/>
          </a:p>
          <a:p>
            <a:r>
              <a:rPr lang="en-US" sz="1600" b="1" dirty="0" smtClean="0"/>
              <a:t>Specific Aim 2: </a:t>
            </a:r>
            <a:r>
              <a:rPr lang="en-US" sz="1600" dirty="0" smtClean="0"/>
              <a:t>To conduct preliminary testing of the effectiveness of the TBCCN-CCER. (Phase 2).</a:t>
            </a:r>
          </a:p>
          <a:p>
            <a:endParaRPr lang="en-US" sz="1600" dirty="0"/>
          </a:p>
          <a:p>
            <a:r>
              <a:rPr lang="en-US" b="1" dirty="0" smtClean="0"/>
              <a:t>Research Design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Initial Draft Modification of the TBCCN-CCER</a:t>
            </a:r>
          </a:p>
          <a:p>
            <a:endParaRPr lang="en-US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Learner Verification Interviews</a:t>
            </a:r>
          </a:p>
          <a:p>
            <a:endParaRPr lang="en-US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Baseline Survey (Pap Test Beliefs, HPV Knowledge, Cervical Cancer Screening Self-Efficacy Scale, Pap Test Intentions, and health Literacy)</a:t>
            </a:r>
          </a:p>
          <a:p>
            <a:endParaRPr lang="en-US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Educational Session</a:t>
            </a:r>
          </a:p>
          <a:p>
            <a:endParaRPr lang="en-US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Post Survey (Pap Test Beliefs, HPV Knowledge, Cervical Cancer Screening Self-Efficacy Scale, and Pap Test Intentions)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39240" y="304800"/>
            <a:ext cx="5313362" cy="136207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400" dirty="0" smtClean="0">
                <a:latin typeface="+mn-lt"/>
              </a:rPr>
              <a:t>TBCCN Biobanking Informational display </a:t>
            </a: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817" y="31668"/>
            <a:ext cx="2054225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1446074"/>
            <a:ext cx="71628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Specific Aim : </a:t>
            </a:r>
            <a:r>
              <a:rPr lang="en-US" sz="1600" dirty="0" smtClean="0"/>
              <a:t>To create a culturally and linguistically appropriate low literacy biobanking education resource to specifically meet the learning needs of community members. 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 b="1" dirty="0" smtClean="0"/>
              <a:t>Design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Seeking partner input/feedback on display content</a:t>
            </a:r>
          </a:p>
          <a:p>
            <a:endParaRPr lang="en-US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Initial drafting of content cards</a:t>
            </a:r>
          </a:p>
          <a:p>
            <a:endParaRPr lang="en-US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Learner </a:t>
            </a:r>
            <a:r>
              <a:rPr lang="en-US" sz="1600" dirty="0"/>
              <a:t>v</a:t>
            </a:r>
            <a:r>
              <a:rPr lang="en-US" sz="1600" dirty="0" smtClean="0"/>
              <a:t>erification questioning with partners and team members</a:t>
            </a:r>
          </a:p>
          <a:p>
            <a:endParaRPr lang="en-US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Revision of display panels (cards)</a:t>
            </a:r>
          </a:p>
          <a:p>
            <a:endParaRPr lang="en-US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Shared at various community events with ongoing feedback from participants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4007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Lessons Learned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752600"/>
            <a:ext cx="7162800" cy="4876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Colors</a:t>
            </a:r>
          </a:p>
          <a:p>
            <a:pPr eaLnBrk="1" hangingPunct="1">
              <a:defRPr/>
            </a:pPr>
            <a:r>
              <a:rPr lang="en-US" dirty="0" smtClean="0"/>
              <a:t>Phrases/Vocabulary</a:t>
            </a:r>
          </a:p>
          <a:p>
            <a:pPr eaLnBrk="1" hangingPunct="1">
              <a:defRPr/>
            </a:pPr>
            <a:r>
              <a:rPr lang="en-US" dirty="0" smtClean="0"/>
              <a:t>Text Size</a:t>
            </a:r>
          </a:p>
          <a:p>
            <a:pPr eaLnBrk="1" hangingPunct="1">
              <a:defRPr/>
            </a:pPr>
            <a:r>
              <a:rPr lang="en-US" dirty="0" smtClean="0"/>
              <a:t>Font</a:t>
            </a:r>
          </a:p>
          <a:p>
            <a:pPr eaLnBrk="1" hangingPunct="1">
              <a:defRPr/>
            </a:pPr>
            <a:r>
              <a:rPr lang="en-US" dirty="0" smtClean="0"/>
              <a:t>Ease of Understanding Content</a:t>
            </a:r>
          </a:p>
          <a:p>
            <a:pPr eaLnBrk="1" hangingPunct="1">
              <a:defRPr/>
            </a:pPr>
            <a:r>
              <a:rPr lang="en-US" dirty="0" smtClean="0"/>
              <a:t>Designs</a:t>
            </a:r>
          </a:p>
          <a:p>
            <a:pPr eaLnBrk="1" hangingPunct="1">
              <a:defRPr/>
            </a:pPr>
            <a:r>
              <a:rPr lang="en-US" dirty="0" smtClean="0"/>
              <a:t>Medical Images</a:t>
            </a:r>
          </a:p>
          <a:p>
            <a:pPr eaLnBrk="1" hangingPunct="1">
              <a:defRPr/>
            </a:pPr>
            <a:r>
              <a:rPr lang="en-US" dirty="0" smtClean="0"/>
              <a:t>Images of People</a:t>
            </a:r>
          </a:p>
          <a:p>
            <a:pPr eaLnBrk="1" hangingPunct="1">
              <a:defRPr/>
            </a:pPr>
            <a:endParaRPr lang="es-MX" dirty="0" smtClean="0"/>
          </a:p>
        </p:txBody>
      </p:sp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775" y="27709"/>
            <a:ext cx="2054225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M-POWER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increase and deepen community relationships through partnership building. </a:t>
            </a:r>
            <a:br>
              <a:rPr lang="en-US" dirty="0"/>
            </a:br>
            <a:endParaRPr lang="en-US" dirty="0"/>
          </a:p>
          <a:p>
            <a:r>
              <a:rPr lang="en-US" dirty="0"/>
              <a:t>To provide education on the prevention of cancers through health education. </a:t>
            </a:r>
            <a:br>
              <a:rPr lang="en-US" dirty="0"/>
            </a:br>
            <a:endParaRPr lang="en-US" dirty="0"/>
          </a:p>
          <a:p>
            <a:r>
              <a:rPr lang="en-US" dirty="0"/>
              <a:t>To provide access to resources for cancer </a:t>
            </a:r>
            <a:r>
              <a:rPr lang="en-US" dirty="0" smtClean="0"/>
              <a:t>screenings and treatment.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399" y="228600"/>
            <a:ext cx="244185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880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M-POWER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Team consists of Community Health Workers, Patient Navigator, and Health Educator</a:t>
            </a:r>
          </a:p>
          <a:p>
            <a:r>
              <a:rPr lang="en-US" dirty="0" smtClean="0"/>
              <a:t>Focus on underserved communities:</a:t>
            </a:r>
          </a:p>
          <a:p>
            <a:pPr lvl="1"/>
            <a:r>
              <a:rPr lang="en-US" sz="2400" dirty="0" smtClean="0"/>
              <a:t>Racial/Ethnic Minorities</a:t>
            </a:r>
          </a:p>
          <a:p>
            <a:pPr lvl="1"/>
            <a:r>
              <a:rPr lang="en-US" sz="2400" dirty="0" smtClean="0"/>
              <a:t>Low SES</a:t>
            </a:r>
          </a:p>
          <a:p>
            <a:pPr lvl="1"/>
            <a:r>
              <a:rPr lang="en-US" sz="2400" dirty="0" smtClean="0"/>
              <a:t>Rural</a:t>
            </a:r>
          </a:p>
          <a:p>
            <a:pPr lvl="1"/>
            <a:r>
              <a:rPr lang="en-US" sz="2400" dirty="0" smtClean="0"/>
              <a:t>Non-English Speakers</a:t>
            </a:r>
          </a:p>
          <a:p>
            <a:pPr lvl="1"/>
            <a:r>
              <a:rPr lang="en-US" sz="2400" dirty="0" smtClean="0"/>
              <a:t>Farmworkers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640640"/>
            <a:ext cx="2438400" cy="1107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589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Workshops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Workshops provided in English and Spanish</a:t>
            </a:r>
          </a:p>
          <a:p>
            <a:pPr lvl="1"/>
            <a:r>
              <a:rPr lang="en-US" dirty="0" smtClean="0"/>
              <a:t>Breast, Colon, Cervical, Prostate, Lung, Skin, HPV, Healthy Lifestyles</a:t>
            </a:r>
          </a:p>
          <a:p>
            <a:pPr lvl="1"/>
            <a:r>
              <a:rPr lang="en-US" dirty="0" smtClean="0"/>
              <a:t>Utilize ARS to conduct Pre-post 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test and Evaluation</a:t>
            </a:r>
          </a:p>
          <a:p>
            <a:pPr lvl="1"/>
            <a:r>
              <a:rPr lang="en-US" dirty="0" smtClean="0"/>
              <a:t>Follow-up is provided for  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screening services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800600"/>
            <a:ext cx="2313198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81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6934200" cy="1143000"/>
          </a:xfrm>
        </p:spPr>
        <p:txBody>
          <a:bodyPr/>
          <a:lstStyle/>
          <a:p>
            <a:pPr algn="ctr"/>
            <a:r>
              <a:rPr lang="en-US" sz="4000" dirty="0" smtClean="0"/>
              <a:t>Benefits of Using an Audience Response System</a:t>
            </a:r>
            <a:endParaRPr lang="en-US" sz="40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9400" y="4038600"/>
            <a:ext cx="1932599" cy="2359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81200" y="1981200"/>
            <a:ext cx="4419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More Interactive way of collecting data                                 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Less time consuming      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Confidential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Easier to identify number/letters as responses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Can use images or words- Likert scale</a:t>
            </a:r>
          </a:p>
        </p:txBody>
      </p:sp>
    </p:spTree>
    <p:extLst>
      <p:ext uri="{BB962C8B-B14F-4D97-AF65-F5344CB8AC3E}">
        <p14:creationId xmlns:p14="http://schemas.microsoft.com/office/powerpoint/2010/main" val="101610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Shop Talk: Health Tips for </a:t>
            </a:r>
            <a:r>
              <a:rPr lang="en-US" sz="3600" dirty="0" err="1" smtClean="0"/>
              <a:t>Women</a:t>
            </a:r>
            <a:r>
              <a:rPr lang="en-US" sz="3600" baseline="30000" dirty="0" err="1" smtClean="0"/>
              <a:t>TM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600200"/>
            <a:ext cx="4114800" cy="4525963"/>
          </a:xfrm>
        </p:spPr>
        <p:txBody>
          <a:bodyPr/>
          <a:lstStyle/>
          <a:p>
            <a:r>
              <a:rPr lang="en-US" sz="2400" dirty="0" smtClean="0"/>
              <a:t>Pilot</a:t>
            </a:r>
          </a:p>
          <a:p>
            <a:pPr lvl="1"/>
            <a:r>
              <a:rPr lang="en-US" sz="2400" dirty="0" smtClean="0"/>
              <a:t>4 stylists provide healthy lifestyles education to clients as they are waiting for their appointments, drying hair</a:t>
            </a:r>
          </a:p>
          <a:p>
            <a:pPr lvl="1"/>
            <a:r>
              <a:rPr lang="en-US" sz="2400" dirty="0" smtClean="0"/>
              <a:t>Clients view 5 minute video, complete pre and post test and are asked about mammography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868" y="1828800"/>
            <a:ext cx="3098104" cy="402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779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Shop Talk Results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302 </a:t>
            </a:r>
            <a:r>
              <a:rPr lang="en-US" dirty="0" smtClean="0"/>
              <a:t>completed pre/post </a:t>
            </a:r>
            <a:r>
              <a:rPr lang="en-US" dirty="0"/>
              <a:t>test</a:t>
            </a:r>
          </a:p>
          <a:p>
            <a:pPr lvl="1"/>
            <a:r>
              <a:rPr lang="en-US" dirty="0"/>
              <a:t>Average Pre-test score: 23.39% </a:t>
            </a:r>
          </a:p>
          <a:p>
            <a:pPr lvl="1"/>
            <a:r>
              <a:rPr lang="en-US" dirty="0"/>
              <a:t>Average Post-test score : 78.00%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657600"/>
            <a:ext cx="4487020" cy="301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285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Shop Talk: 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Additional interest in education for stylist</a:t>
            </a:r>
          </a:p>
          <a:p>
            <a:r>
              <a:rPr lang="en-US" dirty="0" smtClean="0"/>
              <a:t>Tech support is needed</a:t>
            </a:r>
          </a:p>
          <a:p>
            <a:r>
              <a:rPr lang="en-US" dirty="0" smtClean="0"/>
              <a:t>Incentives are helpful but not always the reason for involvement</a:t>
            </a:r>
          </a:p>
          <a:p>
            <a:r>
              <a:rPr lang="en-US" dirty="0" smtClean="0"/>
              <a:t>Small group of stylists is more manageable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84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Moffitt Cancer Center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447800"/>
            <a:ext cx="6934200" cy="4495673"/>
          </a:xfrm>
        </p:spPr>
      </p:pic>
      <p:sp>
        <p:nvSpPr>
          <p:cNvPr id="6" name="TextBox 5"/>
          <p:cNvSpPr txBox="1"/>
          <p:nvPr/>
        </p:nvSpPr>
        <p:spPr>
          <a:xfrm>
            <a:off x="1981200" y="6248400"/>
            <a:ext cx="6629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MISSION:</a:t>
            </a:r>
            <a:r>
              <a:rPr lang="en-US" dirty="0"/>
              <a:t> </a:t>
            </a:r>
            <a:r>
              <a:rPr lang="en-US" i="1" dirty="0"/>
              <a:t>To contribute to the prevention and cure of cancer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78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Healthy Lifestyles Journal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Vital </a:t>
            </a:r>
            <a:r>
              <a:rPr lang="en-US" sz="2400" dirty="0"/>
              <a:t>to increase knowledge about healthy lifestyles and cancer prevention among racial/ethnic minorities using culturally and linguistically appropriate-methods.</a:t>
            </a:r>
          </a:p>
          <a:p>
            <a:endParaRPr lang="en-US" sz="2400" dirty="0" smtClean="0"/>
          </a:p>
          <a:p>
            <a:r>
              <a:rPr lang="en-US" sz="2400" dirty="0" smtClean="0"/>
              <a:t>Studies </a:t>
            </a:r>
            <a:r>
              <a:rPr lang="en-US" sz="2400" dirty="0"/>
              <a:t>have found that the use of community based participatory research can positively affect community compliance with health interventions within minority populations</a:t>
            </a:r>
            <a:r>
              <a:rPr lang="en-US" sz="2400" dirty="0" smtClean="0"/>
              <a:t>. </a:t>
            </a:r>
            <a:endParaRPr lang="en-US" sz="2400" dirty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61" y="4398818"/>
            <a:ext cx="1710377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149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Healthy Lifestyles Journal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 smtClean="0">
                <a:latin typeface="Arial" charset="0"/>
              </a:rPr>
              <a:t>Purpose: Develop </a:t>
            </a:r>
            <a:r>
              <a:rPr lang="en-US" altLang="en-US" sz="2400" dirty="0">
                <a:latin typeface="Arial" charset="0"/>
              </a:rPr>
              <a:t>an evidence-based toolkit based on the opinions of community members in order to provide knowledge about healthy lifestyles and cancer prevention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176508"/>
            <a:ext cx="7086600" cy="3529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062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Development of Journal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The process </a:t>
            </a:r>
            <a:r>
              <a:rPr lang="en-US" sz="2800" dirty="0" smtClean="0"/>
              <a:t>was </a:t>
            </a:r>
            <a:r>
              <a:rPr lang="en-US" sz="2800" dirty="0"/>
              <a:t>adopted from the National Cancer Institute’s Clear &amp; Simple: Developing Effective Print Materials for Low-Literate Readers </a:t>
            </a:r>
            <a:r>
              <a:rPr lang="en-US" sz="2800" dirty="0" smtClean="0"/>
              <a:t>Guidelines</a:t>
            </a:r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Four focus groups, total of 61 participants</a:t>
            </a:r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The </a:t>
            </a:r>
            <a:r>
              <a:rPr lang="en-US" sz="2800" dirty="0"/>
              <a:t>emerging themes were used to formulate the concepts and </a:t>
            </a:r>
            <a:r>
              <a:rPr lang="en-US" sz="2800" dirty="0" smtClean="0"/>
              <a:t>content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4391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Demographics of focus groups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00200"/>
            <a:ext cx="5535438" cy="4814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027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Emerging themes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 dirty="0"/>
              <a:t>Health: </a:t>
            </a:r>
            <a:r>
              <a:rPr lang="en-US" sz="1800" dirty="0"/>
              <a:t>holistic approach, being able to do everyday activities, without illness, eating healthy, taking care of the body</a:t>
            </a:r>
          </a:p>
          <a:p>
            <a:r>
              <a:rPr lang="en-US" sz="1800" b="1" dirty="0"/>
              <a:t>Nutrition</a:t>
            </a:r>
            <a:r>
              <a:rPr lang="en-US" sz="1800" dirty="0"/>
              <a:t>: information on how to prepare foods in a healthy way since some culturally, traditional ways can be unhealthy</a:t>
            </a:r>
          </a:p>
          <a:p>
            <a:r>
              <a:rPr lang="en-US" sz="1800" b="1" dirty="0"/>
              <a:t>Physical Activity: </a:t>
            </a:r>
            <a:r>
              <a:rPr lang="en-US" sz="1800" dirty="0"/>
              <a:t>information on how to exercise in a practical way and show a variety of exercises</a:t>
            </a:r>
          </a:p>
          <a:p>
            <a:r>
              <a:rPr lang="en-US" sz="1800" b="1" dirty="0"/>
              <a:t>Smoking: </a:t>
            </a:r>
            <a:r>
              <a:rPr lang="en-US" sz="1800" dirty="0"/>
              <a:t>information on the dangers of smoking and how to quit</a:t>
            </a:r>
          </a:p>
          <a:p>
            <a:r>
              <a:rPr lang="en-US" sz="1800" b="1" dirty="0"/>
              <a:t>Design of the toolkit: </a:t>
            </a:r>
            <a:r>
              <a:rPr lang="en-US" sz="1800" dirty="0"/>
              <a:t>needs to be colorful, include images of real-looking people, pictures  of serving sizes, testimonials from people who have made lifestyle changes, information about gardening, include a walking journal</a:t>
            </a:r>
          </a:p>
          <a:p>
            <a:r>
              <a:rPr lang="en-US" sz="1800" dirty="0"/>
              <a:t>Overall, participants were enthusiastic about a toolkit because it can be taken anywhere and provides education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5878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Components of the journals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Journaling</a:t>
            </a:r>
          </a:p>
          <a:p>
            <a:r>
              <a:rPr lang="en-US" sz="2800" dirty="0" smtClean="0"/>
              <a:t>Ways to cook your food</a:t>
            </a:r>
          </a:p>
          <a:p>
            <a:r>
              <a:rPr lang="en-US" sz="2800" dirty="0" smtClean="0"/>
              <a:t>Five food groups</a:t>
            </a:r>
          </a:p>
          <a:p>
            <a:r>
              <a:rPr lang="en-US" sz="2800" dirty="0" smtClean="0"/>
              <a:t>Traffic light</a:t>
            </a:r>
          </a:p>
          <a:p>
            <a:r>
              <a:rPr lang="en-US" sz="2800" dirty="0" smtClean="0"/>
              <a:t>Importance of exercise</a:t>
            </a:r>
          </a:p>
          <a:p>
            <a:r>
              <a:rPr lang="en-US" sz="2800" dirty="0" smtClean="0"/>
              <a:t>Reading a nutrition label</a:t>
            </a:r>
          </a:p>
          <a:p>
            <a:r>
              <a:rPr lang="en-US" sz="2800" dirty="0" smtClean="0"/>
              <a:t>Shopping on a budget</a:t>
            </a:r>
          </a:p>
          <a:p>
            <a:r>
              <a:rPr lang="en-US" sz="2800" dirty="0" smtClean="0"/>
              <a:t>Ways to be Healthy</a:t>
            </a:r>
          </a:p>
          <a:p>
            <a:r>
              <a:rPr lang="en-US" sz="2800" dirty="0" smtClean="0"/>
              <a:t>Food diary</a:t>
            </a:r>
          </a:p>
        </p:txBody>
      </p:sp>
    </p:spTree>
    <p:extLst>
      <p:ext uri="{BB962C8B-B14F-4D97-AF65-F5344CB8AC3E}">
        <p14:creationId xmlns:p14="http://schemas.microsoft.com/office/powerpoint/2010/main" val="407692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Similarity in the topics of interest in the 3 communities</a:t>
            </a:r>
          </a:p>
          <a:p>
            <a:r>
              <a:rPr lang="en-US" dirty="0" smtClean="0"/>
              <a:t>Differences in the aspect of design</a:t>
            </a:r>
          </a:p>
          <a:p>
            <a:pPr lvl="1"/>
            <a:r>
              <a:rPr lang="en-US" dirty="0" smtClean="0"/>
              <a:t>Less dark colors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ore images of community</a:t>
            </a:r>
          </a:p>
          <a:p>
            <a:pPr lvl="1"/>
            <a:r>
              <a:rPr lang="en-US" dirty="0" smtClean="0"/>
              <a:t>Very specific food types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emoval of Yoga (inclusion of prayer)</a:t>
            </a:r>
          </a:p>
          <a:p>
            <a:pPr lvl="1"/>
            <a:r>
              <a:rPr lang="en-US" dirty="0" smtClean="0"/>
              <a:t>Younger people</a:t>
            </a:r>
          </a:p>
          <a:p>
            <a:pPr lvl="1"/>
            <a:r>
              <a:rPr lang="en-US" dirty="0" smtClean="0"/>
              <a:t>Less wording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66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2" descr="G:\TBCCN\CNP Center\LOGO\TBCCN_element_B F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14859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828800" y="1600200"/>
            <a:ext cx="6934200" cy="5029200"/>
          </a:xfrm>
          <a:extLst/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sz="2800" b="1" cap="all" spc="3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Thank you!</a:t>
            </a:r>
          </a:p>
          <a:p>
            <a:pPr marL="0" indent="0" algn="ctr">
              <a:buFontTx/>
              <a:buNone/>
              <a:defRPr/>
            </a:pPr>
            <a:r>
              <a:rPr lang="en-US" sz="2800" dirty="0" smtClean="0"/>
              <a:t>Khaliah Fleming, MPH, CHES</a:t>
            </a:r>
          </a:p>
          <a:p>
            <a:pPr marL="0" indent="0" algn="ctr">
              <a:buFontTx/>
              <a:buNone/>
              <a:defRPr/>
            </a:pPr>
            <a:r>
              <a:rPr lang="en-US" sz="2800" dirty="0" smtClean="0"/>
              <a:t>813-745-8864</a:t>
            </a:r>
          </a:p>
          <a:p>
            <a:pPr marL="0" indent="0" algn="ctr">
              <a:buFontTx/>
              <a:buNone/>
              <a:defRPr/>
            </a:pPr>
            <a:r>
              <a:rPr lang="en-US" sz="2800" dirty="0" smtClean="0">
                <a:hlinkClick r:id="rId3"/>
              </a:rPr>
              <a:t>Khaliah.Fleming@moffitt.org</a:t>
            </a:r>
            <a:r>
              <a:rPr lang="en-US" sz="2800" dirty="0" smtClean="0"/>
              <a:t> </a:t>
            </a:r>
          </a:p>
          <a:p>
            <a:pPr marL="0" indent="0" algn="ctr">
              <a:buFontTx/>
              <a:buNone/>
              <a:defRPr/>
            </a:pPr>
            <a:r>
              <a:rPr lang="it-IT" sz="2800" dirty="0"/>
              <a:t>Venessa Rivera Colon, M.Ed, </a:t>
            </a:r>
            <a:r>
              <a:rPr lang="it-IT" sz="2800" dirty="0" smtClean="0"/>
              <a:t>CCHW</a:t>
            </a:r>
          </a:p>
          <a:p>
            <a:pPr marL="0" indent="0" algn="ctr">
              <a:buFontTx/>
              <a:buNone/>
              <a:defRPr/>
            </a:pPr>
            <a:r>
              <a:rPr lang="en-US" sz="2800" dirty="0" smtClean="0"/>
              <a:t>813-745-4306</a:t>
            </a:r>
          </a:p>
          <a:p>
            <a:pPr marL="0" indent="0" algn="ctr">
              <a:buFontTx/>
              <a:buNone/>
              <a:defRPr/>
            </a:pPr>
            <a:r>
              <a:rPr lang="en-US" sz="2800" dirty="0" smtClean="0">
                <a:hlinkClick r:id="rId4"/>
              </a:rPr>
              <a:t>Venessa.RiveraColon@moffitt.org</a:t>
            </a:r>
            <a:r>
              <a:rPr lang="en-US" sz="2800" dirty="0" smtClean="0"/>
              <a:t> </a:t>
            </a:r>
          </a:p>
        </p:txBody>
      </p:sp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"/>
            <a:ext cx="2852737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52400"/>
            <a:ext cx="27559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18258"/>
            <a:ext cx="2693987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152400"/>
            <a:ext cx="5867400" cy="960438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What is </a:t>
            </a:r>
            <a:r>
              <a:rPr lang="es-ES" dirty="0" smtClean="0"/>
              <a:t>TBCCN?</a:t>
            </a:r>
            <a:endParaRPr lang="en-US" dirty="0" smtClean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800" y="5103421"/>
            <a:ext cx="33322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Regional network of </a:t>
            </a:r>
            <a:r>
              <a:rPr lang="en-US" sz="2800" dirty="0"/>
              <a:t>2</a:t>
            </a:r>
            <a:r>
              <a:rPr lang="en-US" sz="2800" dirty="0" smtClean="0"/>
              <a:t>8 community-academic partners </a:t>
            </a:r>
          </a:p>
          <a:p>
            <a:r>
              <a:rPr lang="en-US" sz="2800" dirty="0" smtClean="0"/>
              <a:t>Addresses cancer health disparities within the Tampa Bay area for diverse medically underserved populations</a:t>
            </a:r>
          </a:p>
          <a:p>
            <a:r>
              <a:rPr lang="en-US" sz="2800" dirty="0" smtClean="0"/>
              <a:t>Provides innovative training, research, and educational programs that recognize the importance of culture and literacy in cancer care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ES" dirty="0" smtClean="0"/>
              <a:t>TBCCN</a:t>
            </a:r>
            <a:endParaRPr lang="en-US" dirty="0" smtClean="0"/>
          </a:p>
        </p:txBody>
      </p:sp>
      <p:pic>
        <p:nvPicPr>
          <p:cNvPr id="6151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411" y="1600200"/>
            <a:ext cx="602497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 smtClean="0"/>
              <a:t>CARES </a:t>
            </a:r>
            <a:r>
              <a:rPr lang="en-US" dirty="0" smtClean="0"/>
              <a:t>Study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600200"/>
            <a:ext cx="7086600" cy="502920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  <a:defRPr/>
            </a:pPr>
            <a:r>
              <a:rPr lang="en-US" b="1" u="sng" dirty="0"/>
              <a:t>C</a:t>
            </a:r>
            <a:r>
              <a:rPr lang="en-US" dirty="0"/>
              <a:t>olorectal Cancer </a:t>
            </a:r>
            <a:r>
              <a:rPr lang="en-US" b="1" u="sng" dirty="0"/>
              <a:t>A</a:t>
            </a:r>
            <a:r>
              <a:rPr lang="en-US" dirty="0"/>
              <a:t>wareness, </a:t>
            </a:r>
            <a:r>
              <a:rPr lang="en-US" b="1" u="sng" dirty="0"/>
              <a:t>R</a:t>
            </a:r>
            <a:r>
              <a:rPr lang="en-US" dirty="0"/>
              <a:t>esearch, </a:t>
            </a:r>
            <a:r>
              <a:rPr lang="en-US" b="1" u="sng" dirty="0"/>
              <a:t>E</a:t>
            </a:r>
            <a:r>
              <a:rPr lang="en-US" dirty="0"/>
              <a:t>ducation and </a:t>
            </a:r>
            <a:r>
              <a:rPr lang="en-US" b="1" u="sng" dirty="0"/>
              <a:t>S</a:t>
            </a:r>
            <a:r>
              <a:rPr lang="en-US" dirty="0"/>
              <a:t>creening (CARES</a:t>
            </a:r>
            <a:r>
              <a:rPr lang="en-US" dirty="0" smtClean="0"/>
              <a:t>)</a:t>
            </a:r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dirty="0" smtClean="0"/>
              <a:t>Is </a:t>
            </a:r>
            <a:r>
              <a:rPr lang="en-US" dirty="0"/>
              <a:t>a 2 phase research study that addresses disparities in CRC among populations attending community-based clinics. </a:t>
            </a:r>
            <a:endParaRPr lang="en-US" dirty="0" smtClean="0"/>
          </a:p>
          <a:p>
            <a:pPr marL="0" indent="0" algn="ctr">
              <a:buNone/>
              <a:defRPr/>
            </a:pPr>
            <a:endParaRPr lang="en-US" dirty="0" smtClean="0"/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 smtClean="0"/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 smtClean="0"/>
              <a:t> </a:t>
            </a:r>
          </a:p>
          <a:p>
            <a:pPr>
              <a:defRPr/>
            </a:pPr>
            <a:endParaRPr lang="es-ES" dirty="0" smtClean="0"/>
          </a:p>
        </p:txBody>
      </p:sp>
      <p:pic>
        <p:nvPicPr>
          <p:cNvPr id="7172" name="Picture 2" descr="G:\TBCCN\CNP Center\LOGO\TBCCN_element_B F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14859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1" y="0"/>
            <a:ext cx="2057400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551104152"/>
              </p:ext>
            </p:extLst>
          </p:nvPr>
        </p:nvGraphicFramePr>
        <p:xfrm>
          <a:off x="1905000" y="3429000"/>
          <a:ext cx="6781800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 idx="4294967295"/>
          </p:nvPr>
        </p:nvSpPr>
        <p:spPr>
          <a:xfrm>
            <a:off x="1828800" y="457200"/>
            <a:ext cx="6705599" cy="762000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Phase I (Year 1): Formative/Development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1828800" y="1447800"/>
            <a:ext cx="70866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1000"/>
              </a:spcAft>
              <a:defRPr/>
            </a:pPr>
            <a:r>
              <a:rPr lang="en-US" u="sng" dirty="0">
                <a:latin typeface="Arial" pitchFamily="34" charset="0"/>
              </a:rPr>
              <a:t>Aim 1:</a:t>
            </a:r>
            <a:r>
              <a:rPr lang="en-US" dirty="0">
                <a:latin typeface="Arial" pitchFamily="34" charset="0"/>
              </a:rPr>
              <a:t>  To develop a low literacy colorectal cancer screening educational </a:t>
            </a:r>
            <a:r>
              <a:rPr lang="en-US" dirty="0" smtClean="0">
                <a:latin typeface="Arial" pitchFamily="34" charset="0"/>
              </a:rPr>
              <a:t>primary </a:t>
            </a:r>
            <a:r>
              <a:rPr lang="en-US" dirty="0">
                <a:latin typeface="Arial" pitchFamily="34" charset="0"/>
              </a:rPr>
              <a:t>intervention (CARES) tool kit  (novella DVD/booklet)            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</a:rPr>
              <a:t>N=94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828800" y="2971800"/>
            <a:ext cx="25908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FORMATIVE </a:t>
            </a:r>
          </a:p>
          <a:p>
            <a:pPr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(Mos. 1-4)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953000" y="2971800"/>
            <a:ext cx="3505200" cy="762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DEVELOPMENT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(Mos. 5-12)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2019300" y="2781300"/>
            <a:ext cx="382588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6515101" y="2781300"/>
            <a:ext cx="3810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438400" y="4876800"/>
            <a:ext cx="3810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1828800" y="4038600"/>
            <a:ext cx="1409700" cy="1600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Symbol" pitchFamily="18" charset="2"/>
              <a:buChar char="·"/>
              <a:defRPr/>
            </a:pP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5-8 Focus groups with clinic patients; N=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53 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429000" y="4114800"/>
            <a:ext cx="1752600" cy="1524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Symbol" pitchFamily="18" charset="2"/>
              <a:buChar char="·"/>
              <a:defRPr/>
            </a:pP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Key informant (KI) interviews or focus groups w/ providers &amp; staff (N=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17</a:t>
            </a: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)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486400" y="4114800"/>
            <a:ext cx="1752600" cy="1524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CARES Novella DVD and Booklet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7467600" y="4114800"/>
            <a:ext cx="1447800" cy="14478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Iterative Learner Verification (N=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24</a:t>
            </a: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)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7214260" y="4837112"/>
            <a:ext cx="304800" cy="158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3581401" y="3886200"/>
            <a:ext cx="304800" cy="317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>
            <a:off x="2657990" y="3884613"/>
            <a:ext cx="306388" cy="1587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ight Arrow 45"/>
          <p:cNvSpPr/>
          <p:nvPr/>
        </p:nvSpPr>
        <p:spPr>
          <a:xfrm>
            <a:off x="4419600" y="3200400"/>
            <a:ext cx="533400" cy="3048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dirty="0"/>
          </a:p>
        </p:txBody>
      </p:sp>
      <p:cxnSp>
        <p:nvCxnSpPr>
          <p:cNvPr id="48" name="Straight Arrow Connector 47"/>
          <p:cNvCxnSpPr/>
          <p:nvPr/>
        </p:nvCxnSpPr>
        <p:spPr>
          <a:xfrm rot="5400000">
            <a:off x="5522913" y="3924300"/>
            <a:ext cx="382588" cy="1587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38" name="Picture 7" descr="focus-grou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5691188"/>
            <a:ext cx="1219200" cy="1090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39" name="Picture 5" descr="MCj014971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0566" y="5638800"/>
            <a:ext cx="152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Straight Arrow Connector 27"/>
          <p:cNvCxnSpPr/>
          <p:nvPr/>
        </p:nvCxnSpPr>
        <p:spPr>
          <a:xfrm>
            <a:off x="6019800" y="6306396"/>
            <a:ext cx="10668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7086600" y="6172200"/>
            <a:ext cx="2057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FFFF"/>
                </a:solidFill>
                <a:latin typeface="Arial" charset="0"/>
              </a:rPr>
              <a:t>Phase</a:t>
            </a:r>
            <a:r>
              <a:rPr lang="en-US" sz="2300" dirty="0">
                <a:solidFill>
                  <a:srgbClr val="FFFFFF"/>
                </a:solidFill>
                <a:latin typeface="Arial" charset="0"/>
              </a:rPr>
              <a:t> II:  RCT</a:t>
            </a:r>
          </a:p>
        </p:txBody>
      </p:sp>
      <p:cxnSp>
        <p:nvCxnSpPr>
          <p:cNvPr id="32" name="Straight Connector 31"/>
          <p:cNvCxnSpPr/>
          <p:nvPr/>
        </p:nvCxnSpPr>
        <p:spPr>
          <a:xfrm rot="16200000" flipH="1">
            <a:off x="5663149" y="5942806"/>
            <a:ext cx="76200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>
            <a:off x="7886700" y="3924300"/>
            <a:ext cx="382588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44" name="Picture 25" descr="C:\Documents and Settings\Gwede\Local Settings\Temporary Internet Files\Content.IE5\C64VP74L\MC90044131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2135187"/>
            <a:ext cx="61119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799" y="0"/>
            <a:ext cx="1192233" cy="889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515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5257800" cy="1143000"/>
          </a:xfrm>
        </p:spPr>
        <p:txBody>
          <a:bodyPr/>
          <a:lstStyle/>
          <a:p>
            <a:r>
              <a:rPr lang="en-US" sz="2800" dirty="0" smtClean="0"/>
              <a:t>CARES Tool Kit (Photo novella and DVD)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371600"/>
            <a:ext cx="6934200" cy="4754563"/>
          </a:xfrm>
        </p:spPr>
        <p:txBody>
          <a:bodyPr/>
          <a:lstStyle/>
          <a:p>
            <a:pPr marL="0" lvl="0" indent="0">
              <a:spcBef>
                <a:spcPct val="0"/>
              </a:spcBef>
              <a:buNone/>
            </a:pPr>
            <a:endParaRPr lang="en-US" sz="1600" b="1" kern="1200" dirty="0">
              <a:solidFill>
                <a:srgbClr val="000000"/>
              </a:solidFill>
              <a:latin typeface="Arial" charset="0"/>
            </a:endParaRPr>
          </a:p>
          <a:p>
            <a:pPr marL="285750" lvl="0" indent="-285750">
              <a:spcBef>
                <a:spcPct val="0"/>
              </a:spcBef>
              <a:buFont typeface="Arial" pitchFamily="34" charset="0"/>
              <a:buChar char="•"/>
            </a:pPr>
            <a:r>
              <a:rPr lang="en-US" sz="1600" kern="12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800" kern="1200" dirty="0">
                <a:solidFill>
                  <a:srgbClr val="000000"/>
                </a:solidFill>
                <a:latin typeface="Arial" charset="0"/>
              </a:rPr>
              <a:t>A novella is video or print media that contains narrated </a:t>
            </a:r>
            <a:r>
              <a:rPr lang="en-US" sz="1800" kern="1200" dirty="0" smtClean="0">
                <a:solidFill>
                  <a:srgbClr val="000000"/>
                </a:solidFill>
                <a:latin typeface="Arial" charset="0"/>
              </a:rPr>
              <a:t>storylines</a:t>
            </a:r>
          </a:p>
          <a:p>
            <a:pPr marL="0" lvl="0" indent="0">
              <a:spcBef>
                <a:spcPct val="0"/>
              </a:spcBef>
              <a:buNone/>
            </a:pPr>
            <a:endParaRPr lang="en-US" sz="1800" kern="1200" dirty="0">
              <a:solidFill>
                <a:srgbClr val="000000"/>
              </a:solidFill>
              <a:latin typeface="Arial" charset="0"/>
            </a:endParaRPr>
          </a:p>
          <a:p>
            <a:pPr marL="285750" lvl="0" indent="-285750">
              <a:spcBef>
                <a:spcPct val="0"/>
              </a:spcBef>
              <a:buFont typeface="Arial" pitchFamily="34" charset="0"/>
              <a:buChar char="•"/>
            </a:pPr>
            <a:r>
              <a:rPr lang="en-US" sz="1800" kern="1200" dirty="0">
                <a:solidFill>
                  <a:srgbClr val="000000"/>
                </a:solidFill>
                <a:latin typeface="Arial" charset="0"/>
              </a:rPr>
              <a:t> Includes characters that model the behavior for which it is </a:t>
            </a:r>
            <a:r>
              <a:rPr lang="en-US" sz="1800" kern="1200" dirty="0" smtClean="0">
                <a:solidFill>
                  <a:srgbClr val="000000"/>
                </a:solidFill>
                <a:latin typeface="Arial" charset="0"/>
              </a:rPr>
              <a:t>designed</a:t>
            </a:r>
            <a:endParaRPr lang="en-US" sz="1800" kern="1200" dirty="0">
              <a:solidFill>
                <a:srgbClr val="000000"/>
              </a:solidFill>
              <a:latin typeface="Arial" charset="0"/>
            </a:endParaRPr>
          </a:p>
          <a:p>
            <a:pPr marL="0" lvl="0" indent="0">
              <a:spcBef>
                <a:spcPct val="0"/>
              </a:spcBef>
              <a:buNone/>
            </a:pPr>
            <a:endParaRPr lang="en-US" sz="1800" b="1" kern="1200" dirty="0">
              <a:solidFill>
                <a:srgbClr val="000000"/>
              </a:solidFill>
              <a:latin typeface="Arial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en-US" sz="1800" b="1" kern="1200" dirty="0">
                <a:solidFill>
                  <a:srgbClr val="000000"/>
                </a:solidFill>
                <a:latin typeface="Arial" charset="0"/>
              </a:rPr>
              <a:t>Development of the photo novella and DVD:</a:t>
            </a:r>
          </a:p>
          <a:p>
            <a:pPr marL="285750" lvl="0" indent="-285750">
              <a:spcBef>
                <a:spcPct val="0"/>
              </a:spcBef>
              <a:buFont typeface="Arial" pitchFamily="34" charset="0"/>
              <a:buChar char="•"/>
            </a:pPr>
            <a:r>
              <a:rPr lang="en-US" sz="1800" kern="1200" dirty="0">
                <a:solidFill>
                  <a:srgbClr val="000000"/>
                </a:solidFill>
                <a:latin typeface="Arial" charset="0"/>
              </a:rPr>
              <a:t>Our community stakeholders which includes members of the target group and other community partners felt the information that already exists was not sufficient because existing materials: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en-US" sz="1800" kern="1200" dirty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en-US" sz="1800" kern="1200" dirty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sz="1800" kern="1200" dirty="0" smtClean="0">
                <a:solidFill>
                  <a:srgbClr val="000000"/>
                </a:solidFill>
                <a:latin typeface="Arial" charset="0"/>
              </a:rPr>
              <a:t>1)Were </a:t>
            </a:r>
            <a:r>
              <a:rPr lang="en-US" sz="1800" kern="1200" dirty="0">
                <a:solidFill>
                  <a:srgbClr val="000000"/>
                </a:solidFill>
                <a:latin typeface="Arial" charset="0"/>
              </a:rPr>
              <a:t>not inviting; were not easy to read or culturally targeted for underserved populations, not stylish, not culturally right for </a:t>
            </a:r>
            <a:r>
              <a:rPr lang="en-US" sz="1800" kern="1200" dirty="0" smtClean="0">
                <a:solidFill>
                  <a:srgbClr val="000000"/>
                </a:solidFill>
                <a:latin typeface="Arial" charset="0"/>
              </a:rPr>
              <a:t>me</a:t>
            </a:r>
          </a:p>
          <a:p>
            <a:pPr marL="0" lvl="0" indent="0">
              <a:spcBef>
                <a:spcPct val="0"/>
              </a:spcBef>
              <a:buNone/>
            </a:pPr>
            <a:endParaRPr lang="en-US" sz="1800" kern="1200" dirty="0">
              <a:solidFill>
                <a:srgbClr val="000000"/>
              </a:solidFill>
              <a:latin typeface="Arial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en-US" sz="1800" kern="1200" dirty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sz="1800" kern="1200" dirty="0" smtClean="0">
                <a:solidFill>
                  <a:srgbClr val="000000"/>
                </a:solidFill>
                <a:latin typeface="Arial" charset="0"/>
              </a:rPr>
              <a:t>2)Not </a:t>
            </a:r>
            <a:r>
              <a:rPr lang="en-US" sz="1800" kern="1200" dirty="0">
                <a:solidFill>
                  <a:srgbClr val="000000"/>
                </a:solidFill>
                <a:latin typeface="Arial" charset="0"/>
              </a:rPr>
              <a:t>catchy or unique enough to “compel” me to want to read or view them.</a:t>
            </a:r>
          </a:p>
          <a:p>
            <a:pPr marL="0" lvl="0" indent="0" algn="ctr">
              <a:spcBef>
                <a:spcPct val="0"/>
              </a:spcBef>
              <a:buNone/>
            </a:pPr>
            <a:endParaRPr lang="en-US" sz="1600" kern="12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254" y="36616"/>
            <a:ext cx="16764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011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501" y="152400"/>
            <a:ext cx="5448300" cy="136207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dirty="0" smtClean="0"/>
              <a:t>Lessons learned 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063" y="76200"/>
            <a:ext cx="2054225" cy="1321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1600200"/>
            <a:ext cx="6550231" cy="7755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Ongoing community partner guidance and involvement is vital to the success of the research </a:t>
            </a:r>
            <a:r>
              <a:rPr lang="en-US" sz="2000" dirty="0" smtClean="0"/>
              <a:t>study.</a:t>
            </a:r>
          </a:p>
          <a:p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Utilize </a:t>
            </a:r>
            <a:r>
              <a:rPr lang="en-US" sz="2000" dirty="0"/>
              <a:t>the expertise of the CAB to provide guidance and feedback of </a:t>
            </a:r>
            <a:r>
              <a:rPr lang="en-US" sz="2000" dirty="0" smtClean="0"/>
              <a:t>design and dissemination </a:t>
            </a:r>
            <a:r>
              <a:rPr lang="en-US" sz="2000" dirty="0"/>
              <a:t>efforts. </a:t>
            </a:r>
          </a:p>
          <a:p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Translating research jargon into easy-to-understand information.</a:t>
            </a:r>
          </a:p>
          <a:p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 </a:t>
            </a:r>
            <a:r>
              <a:rPr lang="en-US" sz="2000" dirty="0" smtClean="0"/>
              <a:t>Adaptability </a:t>
            </a:r>
            <a:r>
              <a:rPr lang="en-US" sz="2000" dirty="0"/>
              <a:t>and flexibility to accommodate changes in clinic workflow, staffing, hours or patient </a:t>
            </a:r>
            <a:r>
              <a:rPr lang="en-US" sz="2000" dirty="0" smtClean="0"/>
              <a:t>schedules.</a:t>
            </a:r>
          </a:p>
          <a:p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Time is always a great challenge when creating a product with the help of the </a:t>
            </a:r>
            <a:r>
              <a:rPr lang="en-US" sz="2000" dirty="0" smtClean="0"/>
              <a:t>community.</a:t>
            </a:r>
            <a:endParaRPr lang="en-US" sz="2000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TBCCN-CCER</a:t>
            </a:r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588" y="0"/>
            <a:ext cx="2054225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28800" y="1613237"/>
            <a:ext cx="708660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NCI-funded National Outreach Network Supplement</a:t>
            </a:r>
          </a:p>
          <a:p>
            <a:endParaRPr lang="en-US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Drawing on the formative work of our cervical cancer patient navigator (PN) AARA supplement</a:t>
            </a:r>
          </a:p>
          <a:p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E</a:t>
            </a:r>
            <a:r>
              <a:rPr lang="en-US" sz="2000" dirty="0" smtClean="0"/>
              <a:t>nhance our CC education efforts through CHE-directed development and evaluation of a low literacy TBCCN Cervical Cancer Education Resource (TBCCN-CCER). </a:t>
            </a:r>
          </a:p>
          <a:p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O</a:t>
            </a:r>
            <a:r>
              <a:rPr lang="en-US" sz="2000" dirty="0" smtClean="0"/>
              <a:t>verall goal of this project is to create and evaluate a CCER. The project : 1) builds on findings from our TBCCN ARRA cervical cancer navigation supplement; and 2) augments the current parent grant’s outreach focus for creating innovative evidence-based educational products within a CBPR framework. </a:t>
            </a:r>
            <a:endParaRPr lang="en-US" sz="20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anish prostate cancer Fleming &amp; Rivera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LongProperties xmlns="http://schemas.microsoft.com/office/2006/metadata/longProperties"/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24125A049EC94F87A0F278BCDDB9E5" ma:contentTypeVersion="1" ma:contentTypeDescription="Create a new document." ma:contentTypeScope="" ma:versionID="670ac66ad8d99b33070a95cb21e3d32c">
  <xsd:schema xmlns:xsd="http://www.w3.org/2001/XMLSchema" xmlns:xs="http://www.w3.org/2001/XMLSchema" xmlns:p="http://schemas.microsoft.com/office/2006/metadata/properties" xmlns:ns2="b0e53f81-cc0d-4d8b-9fa9-90556b911e60" xmlns:ns3="94d93cfd-23fe-4074-bfdd-bc3336c48390" targetNamespace="http://schemas.microsoft.com/office/2006/metadata/properties" ma:root="true" ma:fieldsID="e71eab71b23ac769be684389b374f2fd" ns2:_="" ns3:_="">
    <xsd:import namespace="b0e53f81-cc0d-4d8b-9fa9-90556b911e60"/>
    <xsd:import namespace="94d93cfd-23fe-4074-bfdd-bc3336c48390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e53f81-cc0d-4d8b-9fa9-90556b911e60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d93cfd-23fe-4074-bfdd-bc3336c48390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b0e53f81-cc0d-4d8b-9fa9-90556b911e60">White Background</Description0>
  </documentManagement>
</p:properties>
</file>

<file path=customXml/itemProps1.xml><?xml version="1.0" encoding="utf-8"?>
<ds:datastoreItem xmlns:ds="http://schemas.openxmlformats.org/officeDocument/2006/customXml" ds:itemID="{69F54C89-8E1B-43F1-9C73-59969FA3EE8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971349A-1494-48D7-8527-018292A22A80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620E3BAF-E17A-4F51-A221-44880C410B47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13B6CAD8-2094-46D5-8E2F-947807EEF8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e53f81-cc0d-4d8b-9fa9-90556b911e60"/>
    <ds:schemaRef ds:uri="94d93cfd-23fe-4074-bfdd-bc3336c483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557C274E-A37D-4546-BEBC-127CA4F69E71}">
  <ds:schemaRefs>
    <ds:schemaRef ds:uri="http://schemas.microsoft.com/office/infopath/2007/PartnerControls"/>
    <ds:schemaRef ds:uri="http://schemas.openxmlformats.org/package/2006/metadata/core-properties"/>
    <ds:schemaRef ds:uri="b0e53f81-cc0d-4d8b-9fa9-90556b911e60"/>
    <ds:schemaRef ds:uri="http://purl.org/dc/dcmitype/"/>
    <ds:schemaRef ds:uri="http://purl.org/dc/elements/1.1/"/>
    <ds:schemaRef ds:uri="http://schemas.microsoft.com/office/2006/documentManagement/types"/>
    <ds:schemaRef ds:uri="http://www.w3.org/XML/1998/namespace"/>
    <ds:schemaRef ds:uri="94d93cfd-23fe-4074-bfdd-bc3336c48390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Spanish prostate cancer Fleming &amp; Rivera</Template>
  <TotalTime>763</TotalTime>
  <Words>1337</Words>
  <Application>Microsoft Office PowerPoint</Application>
  <PresentationFormat>On-screen Show (4:3)</PresentationFormat>
  <Paragraphs>210</Paragraphs>
  <Slides>27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Spanish prostate cancer Fleming &amp; Rivera</vt:lpstr>
      <vt:lpstr>Developing Effective Community Health Education Outreach Programs for Adults with Low Health Literacy</vt:lpstr>
      <vt:lpstr>Moffitt Cancer Center</vt:lpstr>
      <vt:lpstr>What is TBCCN?</vt:lpstr>
      <vt:lpstr>TBCCN</vt:lpstr>
      <vt:lpstr>CARES Study</vt:lpstr>
      <vt:lpstr>Phase I (Year 1): Formative/Development</vt:lpstr>
      <vt:lpstr>CARES Tool Kit (Photo novella and DVD)</vt:lpstr>
      <vt:lpstr>Lessons learned </vt:lpstr>
      <vt:lpstr>TBCCN-CCER</vt:lpstr>
      <vt:lpstr>TBCCN-CCER Specific  Aims &amp; Research Design</vt:lpstr>
      <vt:lpstr>TBCCN Biobanking Informational display </vt:lpstr>
      <vt:lpstr>Lessons Learned</vt:lpstr>
      <vt:lpstr>M-POWER</vt:lpstr>
      <vt:lpstr>M-POWER</vt:lpstr>
      <vt:lpstr>Workshops  </vt:lpstr>
      <vt:lpstr>Benefits of Using an Audience Response System</vt:lpstr>
      <vt:lpstr>Shop Talk: Health Tips for WomenTM</vt:lpstr>
      <vt:lpstr>Shop Talk Results </vt:lpstr>
      <vt:lpstr>Shop Talk: Lessons Learned</vt:lpstr>
      <vt:lpstr>Healthy Lifestyles Journal</vt:lpstr>
      <vt:lpstr>Healthy Lifestyles Journal</vt:lpstr>
      <vt:lpstr>Development of Journal</vt:lpstr>
      <vt:lpstr>Demographics of focus groups</vt:lpstr>
      <vt:lpstr>Emerging themes</vt:lpstr>
      <vt:lpstr>Components of the journals</vt:lpstr>
      <vt:lpstr>Lessons learned</vt:lpstr>
      <vt:lpstr>PowerPoint Presentation</vt:lpstr>
    </vt:vector>
  </TitlesOfParts>
  <Company>H. Lee Moffitt Cancer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 Size Doesn’t Fit All: Developing Appropriate Health Literacy Materials for Diverse Populations</dc:title>
  <dc:creator>Fleming, Khaliah F.</dc:creator>
  <cp:lastModifiedBy>Rivera-Colon, Venessa</cp:lastModifiedBy>
  <cp:revision>47</cp:revision>
  <dcterms:created xsi:type="dcterms:W3CDTF">2013-07-22T12:12:11Z</dcterms:created>
  <dcterms:modified xsi:type="dcterms:W3CDTF">2017-01-19T20:57:59Z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escription0">
    <vt:lpwstr>White Background</vt:lpwstr>
  </property>
  <property fmtid="{D5CDD505-2E9C-101B-9397-08002B2CF9AE}" pid="3" name="_dlc_DocId">
    <vt:lpwstr>KYJVPEJEPZPQ-14-50</vt:lpwstr>
  </property>
  <property fmtid="{D5CDD505-2E9C-101B-9397-08002B2CF9AE}" pid="4" name="_dlc_DocIdItemGuid">
    <vt:lpwstr>d28a4eb9-0657-4c3c-a0c0-bf4d31f82acc</vt:lpwstr>
  </property>
  <property fmtid="{D5CDD505-2E9C-101B-9397-08002B2CF9AE}" pid="5" name="_dlc_DocIdUrl">
    <vt:lpwstr>http://moffittnet.moffitt.org/sites/StrategicCommPublicAffairs/PublicRelationsMarketing/_layouts/DocIdRedir.aspx?ID=KYJVPEJEPZPQ-14-50, KYJVPEJEPZPQ-14-50</vt:lpwstr>
  </property>
</Properties>
</file>